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0"/>
  </p:notes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ind" initials="H" lastIdx="1" clrIdx="0">
    <p:extLst>
      <p:ext uri="{19B8F6BF-5375-455C-9EA6-DF929625EA0E}">
        <p15:presenceInfo xmlns:p15="http://schemas.microsoft.com/office/powerpoint/2012/main" userId="Hin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EF3"/>
    <a:srgbClr val="65A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FCCE6A-46F8-8BFD-9421-593D63894704}" v="7" dt="2023-07-24T21:37:09.26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ZZINE, Hind" userId="S::ezzineh@who.int::edcab00f-6318-46e5-a4a9-188b01ee222f" providerId="AD" clId="Web-{A5FCCE6A-46F8-8BFD-9421-593D63894704}"/>
    <pc:docChg chg="modSld">
      <pc:chgData name="EZZINE, Hind" userId="S::ezzineh@who.int::edcab00f-6318-46e5-a4a9-188b01ee222f" providerId="AD" clId="Web-{A5FCCE6A-46F8-8BFD-9421-593D63894704}" dt="2023-07-24T21:37:09.269" v="7"/>
      <pc:docMkLst>
        <pc:docMk/>
      </pc:docMkLst>
      <pc:sldChg chg="addSp delSp modSp">
        <pc:chgData name="EZZINE, Hind" userId="S::ezzineh@who.int::edcab00f-6318-46e5-a4a9-188b01ee222f" providerId="AD" clId="Web-{A5FCCE6A-46F8-8BFD-9421-593D63894704}" dt="2023-07-24T21:37:09.269" v="7"/>
        <pc:sldMkLst>
          <pc:docMk/>
          <pc:sldMk cId="0" sldId="256"/>
        </pc:sldMkLst>
        <pc:spChg chg="add del mod">
          <ac:chgData name="EZZINE, Hind" userId="S::ezzineh@who.int::edcab00f-6318-46e5-a4a9-188b01ee222f" providerId="AD" clId="Web-{A5FCCE6A-46F8-8BFD-9421-593D63894704}" dt="2023-07-24T21:37:09.269" v="7"/>
          <ac:spMkLst>
            <pc:docMk/>
            <pc:sldMk cId="0" sldId="256"/>
            <ac:spMk id="3" creationId="{5B4516C9-D51B-F1E3-7C00-A749619E8882}"/>
          </ac:spMkLst>
        </pc:spChg>
        <pc:spChg chg="add">
          <ac:chgData name="EZZINE, Hind" userId="S::ezzineh@who.int::edcab00f-6318-46e5-a4a9-188b01ee222f" providerId="AD" clId="Web-{A5FCCE6A-46F8-8BFD-9421-593D63894704}" dt="2023-07-24T21:36:58.441" v="6"/>
          <ac:spMkLst>
            <pc:docMk/>
            <pc:sldMk cId="0" sldId="256"/>
            <ac:spMk id="4" creationId="{73F8AF00-264E-3A82-BC1E-671A31A3821F}"/>
          </ac:spMkLst>
        </pc:spChg>
        <pc:spChg chg="del">
          <ac:chgData name="EZZINE, Hind" userId="S::ezzineh@who.int::edcab00f-6318-46e5-a4a9-188b01ee222f" providerId="AD" clId="Web-{A5FCCE6A-46F8-8BFD-9421-593D63894704}" dt="2023-07-24T21:36:57.441" v="5"/>
          <ac:spMkLst>
            <pc:docMk/>
            <pc:sldMk cId="0" sldId="256"/>
            <ac:spMk id="49" creationId="{00000000-0000-0000-0000-000000000000}"/>
          </ac:spMkLst>
        </pc:spChg>
        <pc:spChg chg="mod">
          <ac:chgData name="EZZINE, Hind" userId="S::ezzineh@who.int::edcab00f-6318-46e5-a4a9-188b01ee222f" providerId="AD" clId="Web-{A5FCCE6A-46F8-8BFD-9421-593D63894704}" dt="2023-07-24T21:36:45.268" v="4" actId="14100"/>
          <ac:spMkLst>
            <pc:docMk/>
            <pc:sldMk cId="0" sldId="256"/>
            <ac:spMk id="5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6" name="Shape 4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2920211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/>
          <p:cNvSpPr/>
          <p:nvPr/>
        </p:nvSpPr>
        <p:spPr>
          <a:xfrm>
            <a:off x="0" y="11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5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  <p:pic>
        <p:nvPicPr>
          <p:cNvPr id="1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ubtitle 5"/>
          <p:cNvSpPr txBox="1"/>
          <p:nvPr/>
        </p:nvSpPr>
        <p:spPr>
          <a:xfrm>
            <a:off x="8096830" y="6518698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Rapid Response Teams Advanced Training Package</a:t>
            </a:r>
          </a:p>
        </p:txBody>
      </p:sp>
      <p:sp>
        <p:nvSpPr>
          <p:cNvPr id="25" name="Subtitle 5"/>
          <p:cNvSpPr txBox="1"/>
          <p:nvPr/>
        </p:nvSpPr>
        <p:spPr>
          <a:xfrm>
            <a:off x="8096830" y="6684371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C2 Participants</a:t>
            </a:r>
          </a:p>
        </p:txBody>
      </p:sp>
      <p:pic>
        <p:nvPicPr>
          <p:cNvPr id="26" name="Picture 18" descr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41" cy="914401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517797" y="1587568"/>
            <a:ext cx="4490141" cy="2410276"/>
          </a:xfrm>
          <a:prstGeom prst="rect">
            <a:avLst/>
          </a:prstGeom>
        </p:spPr>
        <p:txBody>
          <a:bodyPr/>
          <a:lstStyle>
            <a:lvl1pPr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t>Title Text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6235" y="143965"/>
            <a:ext cx="948762" cy="850614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60" y="6290169"/>
            <a:ext cx="1773594" cy="448996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Click to add text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text</a:t>
            </a:r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4"/>
          <a:srcRect t="43728"/>
          <a:stretch>
            <a:fillRect/>
          </a:stretch>
        </p:blipFill>
        <p:spPr>
          <a:xfrm>
            <a:off x="-70810" y="-35923"/>
            <a:ext cx="10126994" cy="728233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ubtitle 5"/>
          <p:cNvSpPr txBox="1"/>
          <p:nvPr/>
        </p:nvSpPr>
        <p:spPr>
          <a:xfrm>
            <a:off x="8096830" y="6518698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Rapid Response Teams Advanced Training Package</a:t>
            </a:r>
          </a:p>
        </p:txBody>
      </p:sp>
      <p:sp>
        <p:nvSpPr>
          <p:cNvPr id="8" name="Subtitle 5"/>
          <p:cNvSpPr txBox="1"/>
          <p:nvPr/>
        </p:nvSpPr>
        <p:spPr>
          <a:xfrm>
            <a:off x="8096830" y="6684371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C2 Participants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8" y="1247001"/>
            <a:ext cx="8222168" cy="4654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297713" y="70581"/>
            <a:ext cx="3571876" cy="6461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Click to add text</a:t>
            </a:r>
          </a:p>
        </p:txBody>
      </p:sp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80800" y="6330334"/>
            <a:ext cx="230379" cy="2565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0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sp>
        <p:nvSpPr>
          <p:cNvPr id="12" name="Slide Number">
            <a:extLst>
              <a:ext uri="{FF2B5EF4-FFF2-40B4-BE49-F238E27FC236}">
                <a16:creationId xmlns:a16="http://schemas.microsoft.com/office/drawing/2014/main" id="{4AE20F83-2812-F87A-3116-8BC4337B5578}"/>
              </a:ext>
            </a:extLst>
          </p:cNvPr>
          <p:cNvSpPr txBox="1">
            <a:spLocks/>
          </p:cNvSpPr>
          <p:nvPr userDrawn="1"/>
        </p:nvSpPr>
        <p:spPr>
          <a:xfrm>
            <a:off x="11873340" y="6586873"/>
            <a:ext cx="383314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/>
              <a:t>‹N°›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6235" y="143965"/>
            <a:ext cx="948762" cy="850614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60" y="6290169"/>
            <a:ext cx="1773594" cy="4489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1pPr>
      <a:lvl2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2pPr>
      <a:lvl3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3pPr>
      <a:lvl4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4pPr>
      <a:lvl5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5pPr>
      <a:lvl6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6pPr>
      <a:lvl7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7pPr>
      <a:lvl8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8pPr>
      <a:lvl9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9pPr>
    </p:titleStyle>
    <p:bodyStyle>
      <a:lvl1pPr marL="0" marR="0" indent="0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1pPr>
      <a:lvl2pPr marL="162742" marR="0" indent="-54247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2pPr>
      <a:lvl3pPr marL="271237" marR="0" indent="-54247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3pPr>
      <a:lvl4pPr marL="379732" marR="0" indent="-54247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4pPr>
      <a:lvl5pPr marL="488226" marR="0" indent="-54247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5pPr>
      <a:lvl6pPr marL="786588" marR="0" indent="-244116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6pPr>
      <a:lvl7pPr marL="895084" marR="0" indent="-244116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7pPr>
      <a:lvl8pPr marL="1003578" marR="0" indent="-244115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8pPr>
      <a:lvl9pPr marL="1112073" marR="0" indent="-244116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2"/>
          <p:cNvSpPr txBox="1">
            <a:spLocks noGrp="1"/>
          </p:cNvSpPr>
          <p:nvPr>
            <p:ph type="title"/>
          </p:nvPr>
        </p:nvSpPr>
        <p:spPr>
          <a:xfrm>
            <a:off x="549695" y="3428999"/>
            <a:ext cx="2023386" cy="568846"/>
          </a:xfrm>
          <a:prstGeom prst="rect">
            <a:avLst/>
          </a:prstGeom>
        </p:spPr>
        <p:txBody>
          <a:bodyPr/>
          <a:lstStyle/>
          <a:p>
            <a:pPr defTabSz="123684">
              <a:spcBef>
                <a:spcPts val="400"/>
              </a:spcBef>
              <a:defRPr sz="2052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br/>
            <a:r>
              <a:rPr sz="1197"/>
              <a:t>Team Name</a:t>
            </a:r>
          </a:p>
        </p:txBody>
      </p:sp>
      <p:sp>
        <p:nvSpPr>
          <p:cNvPr id="50" name="Title 2"/>
          <p:cNvSpPr txBox="1"/>
          <p:nvPr/>
        </p:nvSpPr>
        <p:spPr>
          <a:xfrm>
            <a:off x="680127" y="1925019"/>
            <a:ext cx="5404262" cy="9800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tIns="45720" rIns="45719" bIns="45720" anchor="ctr">
            <a:normAutofit/>
          </a:bodyPr>
          <a:lstStyle>
            <a:lvl1pPr defTabSz="289320">
              <a:lnSpc>
                <a:spcPct val="90000"/>
              </a:lnSpc>
              <a:spcBef>
                <a:spcPts val="70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lang="fr-FR" b="1" dirty="0"/>
              <a:t>Réalisations attendues</a:t>
            </a:r>
            <a:endParaRPr lang="fr-FR" dirty="0"/>
          </a:p>
        </p:txBody>
      </p:sp>
      <p:sp>
        <p:nvSpPr>
          <p:cNvPr id="51" name="Title 2"/>
          <p:cNvSpPr txBox="1"/>
          <p:nvPr/>
        </p:nvSpPr>
        <p:spPr>
          <a:xfrm>
            <a:off x="680127" y="1605516"/>
            <a:ext cx="2144596" cy="637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defTabSz="289320">
              <a:lnSpc>
                <a:spcPct val="90000"/>
              </a:lnSpc>
              <a:spcBef>
                <a:spcPts val="1000"/>
              </a:spcBef>
              <a:defRPr sz="44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sz="3600" b="1" dirty="0"/>
              <a:t>C4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F8AF00-264E-3A82-BC1E-671A31A3821F}"/>
              </a:ext>
            </a:extLst>
          </p:cNvPr>
          <p:cNvSpPr txBox="1">
            <a:spLocks noGrp="1"/>
          </p:cNvSpPr>
          <p:nvPr/>
        </p:nvSpPr>
        <p:spPr>
          <a:xfrm>
            <a:off x="5711878" y="3525168"/>
            <a:ext cx="5940054" cy="19463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marL="0" marR="0" indent="0" algn="l" defTabSz="289320" rtl="0" latinLnBrk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marL="216990" marR="0" indent="-72330" algn="l" defTabSz="289320" rtl="0" latinLnBrk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marL="361649" marR="0" indent="-72330" algn="l" defTabSz="289320" rtl="0" latinLnBrk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marL="506309" marR="0" indent="-72329" algn="l" defTabSz="289320" rtl="0" latinLnBrk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marL="650968" marR="0" indent="-72329" algn="l" defTabSz="289320" rtl="0" latinLnBrk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  <a:lvl6pPr marL="1070480" marR="0" indent="-347183" algn="l" defTabSz="289320" rtl="0" latinLnBrk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4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Source Sans Pro Regular"/>
              </a:defRPr>
            </a:lvl6pPr>
            <a:lvl7pPr marL="1215141" marR="0" indent="-347183" algn="l" defTabSz="289320" rtl="0" latinLnBrk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4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Source Sans Pro Regular"/>
              </a:defRPr>
            </a:lvl7pPr>
            <a:lvl8pPr marL="1359801" marR="0" indent="-347183" algn="l" defTabSz="289320" rtl="0" latinLnBrk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4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Source Sans Pro Regular"/>
              </a:defRPr>
            </a:lvl8pPr>
            <a:lvl9pPr marL="1504459" marR="0" indent="-347183" algn="l" defTabSz="289320" rtl="0" latinLnBrk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4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Source Sans Pro Regular"/>
              </a:defRPr>
            </a:lvl9pPr>
          </a:lstStyle>
          <a:p>
            <a:pPr>
              <a:defRPr>
                <a:solidFill>
                  <a:srgbClr val="002060"/>
                </a:solidFill>
              </a:defRPr>
            </a:pPr>
            <a:r>
              <a:rPr lang="fr-FR" sz="2800" dirty="0"/>
              <a:t>Exercice pratique basé sur un scénario</a:t>
            </a:r>
            <a:endParaRPr sz="2800" dirty="0"/>
          </a:p>
          <a:p>
            <a:pPr>
              <a:defRPr>
                <a:solidFill>
                  <a:srgbClr val="002060"/>
                </a:solidFill>
              </a:defRPr>
            </a:pPr>
            <a:r>
              <a:rPr sz="2800" dirty="0"/>
              <a:t>“</a:t>
            </a:r>
            <a:r>
              <a:rPr lang="fr-FR" sz="2800" dirty="0"/>
              <a:t>Décès inexpliqués à la province de </a:t>
            </a:r>
            <a:r>
              <a:rPr sz="2800" dirty="0"/>
              <a:t>Kara</a:t>
            </a:r>
            <a:r>
              <a:rPr lang="fr-FR" sz="2800" dirty="0"/>
              <a:t>n</a:t>
            </a:r>
            <a:r>
              <a:rPr sz="2800" dirty="0"/>
              <a:t>, Salam”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90846" y="1134967"/>
            <a:ext cx="9377916" cy="1428174"/>
          </a:xfrm>
          <a:prstGeom prst="rect">
            <a:avLst/>
          </a:prstGeom>
        </p:spPr>
        <p:txBody>
          <a:bodyPr/>
          <a:lstStyle/>
          <a:p>
            <a:pPr marL="0" lvl="1" indent="631552" algn="ctr">
              <a:spcBef>
                <a:spcPts val="100"/>
              </a:spcBef>
              <a:buSzTx/>
              <a:buNone/>
              <a:defRPr sz="2400"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>
                <a:solidFill>
                  <a:schemeClr val="accent3"/>
                </a:solidFill>
              </a:rPr>
              <a:t>1</a:t>
            </a:r>
            <a:r>
              <a:rPr lang="fr-FR" b="1" dirty="0">
                <a:solidFill>
                  <a:schemeClr val="accent3"/>
                </a:solidFill>
              </a:rPr>
              <a:t>.</a:t>
            </a:r>
            <a:r>
              <a:rPr b="1" dirty="0">
                <a:solidFill>
                  <a:schemeClr val="accent3"/>
                </a:solidFill>
              </a:rPr>
              <a:t> </a:t>
            </a:r>
            <a:r>
              <a:rPr lang="fr-FR" sz="2400" b="1" dirty="0">
                <a:solidFill>
                  <a:schemeClr val="accent3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rPr>
              <a:t>Identifier les difficultés (rumeurs, problèmes communautaires) grâce aux entretiens menés avec le responsable communautaire/les membres de la communauté</a:t>
            </a:r>
            <a:r>
              <a:rPr sz="2400" b="1" dirty="0">
                <a:solidFill>
                  <a:schemeClr val="accent3"/>
                </a:solidFill>
                <a:latin typeface="Source Sans Pro Bold"/>
                <a:ea typeface="Source Sans Pro Bold"/>
                <a:cs typeface="Source Sans Pro Bold"/>
              </a:rPr>
              <a:t>:</a:t>
            </a:r>
          </a:p>
        </p:txBody>
      </p:sp>
      <p:sp>
        <p:nvSpPr>
          <p:cNvPr id="54" name="Title 1"/>
          <p:cNvSpPr txBox="1">
            <a:spLocks noGrp="1"/>
          </p:cNvSpPr>
          <p:nvPr>
            <p:ph type="title"/>
          </p:nvPr>
        </p:nvSpPr>
        <p:spPr>
          <a:xfrm>
            <a:off x="148856" y="-7546"/>
            <a:ext cx="9919169" cy="646113"/>
          </a:xfrm>
          <a:prstGeom prst="rect">
            <a:avLst/>
          </a:prstGeom>
        </p:spPr>
        <p:txBody>
          <a:bodyPr/>
          <a:lstStyle/>
          <a:p>
            <a:pPr lvl="1" defTabSz="914400">
              <a:lnSpc>
                <a:spcPct val="100000"/>
              </a:lnSpc>
              <a:defRPr sz="28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sz="2800" b="1" dirty="0"/>
              <a:t>C4 Communication et engagement communautaire </a:t>
            </a:r>
            <a:r>
              <a:rPr b="1" dirty="0"/>
              <a:t>(1)</a:t>
            </a: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745287"/>
              </p:ext>
            </p:extLst>
          </p:nvPr>
        </p:nvGraphicFramePr>
        <p:xfrm>
          <a:off x="1104331" y="2474168"/>
          <a:ext cx="9550947" cy="3424514"/>
        </p:xfrm>
        <a:graphic>
          <a:graphicData uri="http://schemas.openxmlformats.org/drawingml/2006/table">
            <a:tbl>
              <a:tblPr/>
              <a:tblGrid>
                <a:gridCol w="47864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645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8914">
                <a:tc>
                  <a:txBody>
                    <a:bodyPr/>
                    <a:lstStyle/>
                    <a:p>
                      <a:pPr marL="0" marR="0" indent="0" algn="ctr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j-lt"/>
                          <a:ea typeface="+mj-ea"/>
                          <a:cs typeface="+mj-cs"/>
                          <a:sym typeface="Source Sans Pro Regular"/>
                        </a:rPr>
                        <a:t>Rumeurs 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j-lt"/>
                          <a:ea typeface="+mj-ea"/>
                          <a:cs typeface="+mj-cs"/>
                          <a:sym typeface="Source Sans Pro Regular"/>
                        </a:rPr>
                        <a:t>Problèmes communautaires liés à l’épidémie 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000">
                <a:tc>
                  <a:txBody>
                    <a:bodyPr/>
                    <a:lstStyle/>
                    <a:p>
                      <a:pPr fontAlgn="ctr"/>
                      <a:endParaRPr lang="fr-FR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 dirty="0">
                          <a:effectLst/>
                          <a:latin typeface="Source Sans Pro"/>
                        </a:rPr>
                        <a:t>  </a:t>
                      </a:r>
                    </a:p>
                    <a:p>
                      <a:pPr algn="l" rtl="0" fontAlgn="base"/>
                      <a:endParaRPr lang="fr-FR" sz="1100" b="0" i="0" dirty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b="0" i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/>
                      <a:endParaRPr lang="fr-FR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>
                          <a:effectLst/>
                          <a:latin typeface="Source Sans Pro"/>
                        </a:rPr>
                        <a:t>  </a:t>
                      </a:r>
                      <a:endParaRPr lang="fr-FR" b="0" i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000">
                <a:tc>
                  <a:txBody>
                    <a:bodyPr/>
                    <a:lstStyle/>
                    <a:p>
                      <a:pPr algn="l" rtl="0" fontAlgn="base"/>
                      <a:endParaRPr lang="fr-FR" b="0" i="0" dirty="0">
                        <a:effectLst/>
                      </a:endParaRPr>
                    </a:p>
                    <a:p>
                      <a:pPr algn="l" rtl="0" fontAlgn="base"/>
                      <a:endParaRPr lang="fr-FR" b="0" i="0" dirty="0">
                        <a:effectLst/>
                      </a:endParaRPr>
                    </a:p>
                    <a:p>
                      <a:pPr algn="l" rtl="0" fontAlgn="base"/>
                      <a:endParaRPr lang="fr-FR" b="0" i="0" dirty="0">
                        <a:effectLst/>
                      </a:endParaRPr>
                    </a:p>
                    <a:p>
                      <a:pPr algn="l" rtl="0" fontAlgn="base"/>
                      <a:endParaRPr lang="fr-FR" b="0" i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endParaRPr lang="fr-FR" b="0" i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000">
                <a:tc>
                  <a:txBody>
                    <a:bodyPr/>
                    <a:lstStyle/>
                    <a:p>
                      <a:pPr fontAlgn="ctr"/>
                      <a:endParaRPr lang="fr-FR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 dirty="0">
                          <a:effectLst/>
                          <a:latin typeface="Source Sans Pro"/>
                        </a:rPr>
                        <a:t>  </a:t>
                      </a:r>
                    </a:p>
                    <a:p>
                      <a:pPr algn="l" rtl="0" fontAlgn="base"/>
                      <a:endParaRPr lang="fr-FR" sz="1100" b="0" i="0" dirty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b="0" i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/>
                      <a:endParaRPr lang="fr-FR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>
                          <a:effectLst/>
                          <a:latin typeface="Source Sans Pro"/>
                        </a:rPr>
                        <a:t>  </a:t>
                      </a:r>
                      <a:endParaRPr lang="fr-FR" b="0" i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000">
                <a:tc>
                  <a:txBody>
                    <a:bodyPr/>
                    <a:lstStyle/>
                    <a:p>
                      <a:pPr fontAlgn="ctr"/>
                      <a:endParaRPr lang="fr-FR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 dirty="0">
                          <a:effectLst/>
                          <a:latin typeface="Source Sans Pro"/>
                        </a:rPr>
                        <a:t> </a:t>
                      </a:r>
                    </a:p>
                    <a:p>
                      <a:pPr algn="l" rtl="0" fontAlgn="base"/>
                      <a:endParaRPr lang="fr-FR" sz="1100" b="0" i="0" dirty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b="0" i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/>
                      <a:endParaRPr lang="fr-FR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b="0" i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890617" y="1125789"/>
            <a:ext cx="7864659" cy="4654072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pPr marL="0" lvl="1" indent="631552" algn="ctr">
              <a:spcBef>
                <a:spcPts val="100"/>
              </a:spcBef>
              <a:buSzTx/>
              <a:buNone/>
            </a:pPr>
            <a:r>
              <a:rPr lang="fr-FR" sz="2400" b="1" dirty="0">
                <a:solidFill>
                  <a:schemeClr val="accent3"/>
                </a:solidFill>
                <a:latin typeface="Source Sans Pro Bold"/>
              </a:rPr>
              <a:t>2.</a:t>
            </a:r>
            <a:r>
              <a:rPr sz="2400" b="1" dirty="0">
                <a:solidFill>
                  <a:schemeClr val="accent3"/>
                </a:solidFill>
                <a:latin typeface="Source Sans Pro Bold"/>
              </a:rPr>
              <a:t> </a:t>
            </a:r>
            <a:r>
              <a:rPr lang="fr-FR" sz="2400" b="1" dirty="0">
                <a:solidFill>
                  <a:schemeClr val="accent3"/>
                </a:solidFill>
                <a:latin typeface="Source Sans Pro Bold"/>
              </a:rPr>
              <a:t>Identifier les pratiques communautaires susceptibles d’aider ou non à contrôler la propagation de l’épidémie</a:t>
            </a:r>
            <a:endParaRPr sz="2400" b="1" dirty="0">
              <a:solidFill>
                <a:schemeClr val="accent3"/>
              </a:solidFill>
              <a:latin typeface="Source Sans Pro Bold"/>
            </a:endParaRPr>
          </a:p>
        </p:txBody>
      </p:sp>
      <p:sp>
        <p:nvSpPr>
          <p:cNvPr id="59" name="C4 Communication and community engagement (2)"/>
          <p:cNvSpPr txBox="1">
            <a:spLocks noGrp="1"/>
          </p:cNvSpPr>
          <p:nvPr>
            <p:ph type="title"/>
          </p:nvPr>
        </p:nvSpPr>
        <p:spPr>
          <a:xfrm>
            <a:off x="42979" y="-7546"/>
            <a:ext cx="9437906" cy="646113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defTabSz="914400">
              <a:lnSpc>
                <a:spcPct val="100000"/>
              </a:lnSpc>
              <a:defRPr sz="28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sz="2800" b="1" dirty="0"/>
              <a:t>C4 Communication </a:t>
            </a:r>
            <a:r>
              <a:rPr lang="fr-FR" sz="2800" b="1" dirty="0"/>
              <a:t>et engagement communautaire</a:t>
            </a:r>
            <a:r>
              <a:rPr sz="2800" b="1" dirty="0"/>
              <a:t> (2)</a:t>
            </a: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618271"/>
              </p:ext>
            </p:extLst>
          </p:nvPr>
        </p:nvGraphicFramePr>
        <p:xfrm>
          <a:off x="1890617" y="2442083"/>
          <a:ext cx="7864656" cy="3962400"/>
        </p:xfrm>
        <a:graphic>
          <a:graphicData uri="http://schemas.openxmlformats.org/drawingml/2006/table">
            <a:tbl>
              <a:tblPr/>
              <a:tblGrid>
                <a:gridCol w="39463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183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7000">
                <a:tc>
                  <a:txBody>
                    <a:bodyPr/>
                    <a:lstStyle/>
                    <a:p>
                      <a:pPr fontAlgn="t"/>
                      <a:endParaRPr lang="fr-FR" sz="1600" dirty="0">
                        <a:effectLst/>
                        <a:cs typeface="+mj-cs"/>
                      </a:endParaRPr>
                    </a:p>
                    <a:p>
                      <a:pPr algn="ctr" rtl="0" fontAlgn="base"/>
                      <a:r>
                        <a:rPr lang="fr-FR" sz="1600" b="1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+mj-cs"/>
                        </a:rPr>
                        <a:t>Pratiques communautaires </a:t>
                      </a:r>
                      <a:r>
                        <a:rPr lang="fr-FR" sz="1600" b="1" i="0" u="sng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+mj-cs"/>
                        </a:rPr>
                        <a:t>susceptibles d’aider à contrôler la propagation de l’épidémie</a:t>
                      </a:r>
                      <a:r>
                        <a:rPr lang="fr-FR" sz="16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+mj-cs"/>
                        </a:rPr>
                        <a:t>  </a:t>
                      </a:r>
                      <a:endParaRPr lang="fr-FR" sz="1600" b="0" i="0" dirty="0">
                        <a:effectLst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fr-FR" sz="1600" dirty="0">
                        <a:effectLst/>
                        <a:cs typeface="+mj-cs"/>
                      </a:endParaRPr>
                    </a:p>
                    <a:p>
                      <a:pPr algn="ctr" rtl="0" fontAlgn="base"/>
                      <a:r>
                        <a:rPr lang="fr-FR" sz="1600" b="1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+mj-cs"/>
                        </a:rPr>
                        <a:t>Pratiques communautaires </a:t>
                      </a:r>
                      <a:r>
                        <a:rPr lang="fr-FR" sz="1600" b="1" i="0" u="sng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+mj-cs"/>
                        </a:rPr>
                        <a:t>susceptibles de contribuer à la propagation de l’épidémie</a:t>
                      </a:r>
                      <a:r>
                        <a:rPr lang="fr-FR" sz="16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+mj-cs"/>
                        </a:rPr>
                        <a:t>  </a:t>
                      </a:r>
                      <a:endParaRPr lang="fr-FR" sz="1600" b="0" i="0" dirty="0">
                        <a:effectLst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000">
                <a:tc>
                  <a:txBody>
                    <a:bodyPr/>
                    <a:lstStyle/>
                    <a:p>
                      <a:pPr fontAlgn="ctr"/>
                      <a:endParaRPr lang="fr-FR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 dirty="0">
                          <a:effectLst/>
                          <a:latin typeface="Source Sans Pro"/>
                        </a:rPr>
                        <a:t>  </a:t>
                      </a:r>
                    </a:p>
                    <a:p>
                      <a:pPr algn="l" rtl="0" fontAlgn="base"/>
                      <a:endParaRPr lang="fr-FR" sz="1100" b="0" i="0" dirty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b="0" i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/>
                      <a:endParaRPr lang="fr-FR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b="0" i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000">
                <a:tc>
                  <a:txBody>
                    <a:bodyPr/>
                    <a:lstStyle/>
                    <a:p>
                      <a:pPr fontAlgn="ctr"/>
                      <a:endParaRPr lang="fr-FR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 dirty="0">
                          <a:effectLst/>
                          <a:latin typeface="Source Sans Pro"/>
                        </a:rPr>
                        <a:t>  </a:t>
                      </a:r>
                    </a:p>
                    <a:p>
                      <a:pPr algn="l" rtl="0" fontAlgn="base"/>
                      <a:endParaRPr lang="fr-FR" sz="1100" b="0" i="0" dirty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b="0" i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/>
                      <a:endParaRPr lang="fr-FR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>
                          <a:effectLst/>
                          <a:latin typeface="Source Sans Pro"/>
                        </a:rPr>
                        <a:t>  </a:t>
                      </a:r>
                      <a:endParaRPr lang="fr-FR" b="0" i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000">
                <a:tc>
                  <a:txBody>
                    <a:bodyPr/>
                    <a:lstStyle/>
                    <a:p>
                      <a:pPr algn="l" rtl="0" fontAlgn="base"/>
                      <a:endParaRPr lang="fr-FR" b="0" i="0" dirty="0">
                        <a:effectLst/>
                      </a:endParaRPr>
                    </a:p>
                    <a:p>
                      <a:pPr algn="l" rtl="0" fontAlgn="base"/>
                      <a:endParaRPr lang="fr-FR" b="0" i="0" dirty="0">
                        <a:effectLst/>
                      </a:endParaRPr>
                    </a:p>
                    <a:p>
                      <a:pPr algn="l" rtl="0" fontAlgn="base"/>
                      <a:endParaRPr lang="fr-FR" b="0" i="0" dirty="0">
                        <a:effectLst/>
                      </a:endParaRPr>
                    </a:p>
                    <a:p>
                      <a:pPr algn="l" rtl="0" fontAlgn="base"/>
                      <a:endParaRPr lang="fr-FR" b="0" i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endParaRPr lang="fr-FR" b="0" i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000">
                <a:tc>
                  <a:txBody>
                    <a:bodyPr/>
                    <a:lstStyle/>
                    <a:p>
                      <a:pPr fontAlgn="ctr"/>
                      <a:endParaRPr lang="fr-FR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 dirty="0">
                          <a:effectLst/>
                          <a:latin typeface="Source Sans Pro"/>
                        </a:rPr>
                        <a:t> </a:t>
                      </a:r>
                    </a:p>
                    <a:p>
                      <a:pPr algn="l" rtl="0" fontAlgn="base"/>
                      <a:endParaRPr lang="fr-FR" sz="1100" b="0" i="0" dirty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b="0" i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/>
                      <a:endParaRPr lang="fr-FR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1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b="0" i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1"/>
          <p:cNvSpPr txBox="1">
            <a:spLocks noGrp="1"/>
          </p:cNvSpPr>
          <p:nvPr>
            <p:ph type="title"/>
          </p:nvPr>
        </p:nvSpPr>
        <p:spPr>
          <a:xfrm>
            <a:off x="96253" y="0"/>
            <a:ext cx="9466783" cy="64611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1" defTabSz="914400">
              <a:lnSpc>
                <a:spcPct val="100000"/>
              </a:lnSpc>
              <a:defRPr sz="28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sz="2800" b="1" dirty="0"/>
              <a:t>C4 Communication et engagement communautaire </a:t>
            </a:r>
            <a:r>
              <a:rPr b="1" dirty="0"/>
              <a:t>(3)</a:t>
            </a:r>
          </a:p>
        </p:txBody>
      </p:sp>
      <p:sp>
        <p:nvSpPr>
          <p:cNvPr id="6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709077" y="1480916"/>
            <a:ext cx="8222168" cy="925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1" indent="631552" algn="ctr">
              <a:spcBef>
                <a:spcPts val="100"/>
              </a:spcBef>
              <a:buSzTx/>
              <a:buNone/>
              <a:defRPr sz="2400"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sz="2400" b="1" dirty="0">
                <a:solidFill>
                  <a:schemeClr val="accent3"/>
                </a:solidFill>
                <a:latin typeface="Source Sans Pro Bold"/>
              </a:rPr>
              <a:t>3</a:t>
            </a:r>
            <a:r>
              <a:rPr lang="fr-FR" sz="2400" b="1" dirty="0">
                <a:solidFill>
                  <a:schemeClr val="accent3"/>
                </a:solidFill>
                <a:latin typeface="Source Sans Pro Bold"/>
              </a:rPr>
              <a:t>.</a:t>
            </a:r>
            <a:r>
              <a:rPr sz="2400" b="1" dirty="0">
                <a:solidFill>
                  <a:schemeClr val="accent3"/>
                </a:solidFill>
                <a:latin typeface="Source Sans Pro Bold"/>
              </a:rPr>
              <a:t> </a:t>
            </a:r>
            <a:r>
              <a:rPr lang="fr-FR" sz="2400" b="1" dirty="0">
                <a:solidFill>
                  <a:schemeClr val="accent3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rPr>
              <a:t>Identifier les outils à utiliser pour encourager l’engagement communautaire </a:t>
            </a:r>
            <a:r>
              <a:rPr sz="2400" b="1" dirty="0">
                <a:solidFill>
                  <a:schemeClr val="accent3"/>
                </a:solidFill>
                <a:latin typeface="Source Sans Pro Bold"/>
              </a:rPr>
              <a:t>(1)</a:t>
            </a: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883667"/>
              </p:ext>
            </p:extLst>
          </p:nvPr>
        </p:nvGraphicFramePr>
        <p:xfrm>
          <a:off x="2048947" y="2406316"/>
          <a:ext cx="8086084" cy="3180018"/>
        </p:xfrm>
        <a:graphic>
          <a:graphicData uri="http://schemas.openxmlformats.org/drawingml/2006/table">
            <a:tbl>
              <a:tblPr/>
              <a:tblGrid>
                <a:gridCol w="27733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127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indent="0" algn="ctr" defTabSz="216990" rtl="0" fontAlgn="ctr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endParaRPr lang="fr-FR" sz="12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j-lt"/>
                        <a:ea typeface="+mj-ea"/>
                        <a:cs typeface="+mj-cs"/>
                        <a:sym typeface="Source Sans Pro Regular"/>
                      </a:endParaRPr>
                    </a:p>
                    <a:p>
                      <a:pPr marL="0" marR="0" indent="0" algn="ctr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lang="fr-FR" sz="12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j-lt"/>
                          <a:ea typeface="+mj-ea"/>
                          <a:cs typeface="+mj-cs"/>
                          <a:sym typeface="Source Sans Pro Regular"/>
                        </a:rPr>
                        <a:t>Difficultés 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16990" rtl="0" fontAlgn="ctr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endParaRPr lang="fr-FR" sz="12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j-lt"/>
                        <a:ea typeface="+mj-ea"/>
                        <a:cs typeface="+mj-cs"/>
                        <a:sym typeface="Source Sans Pro Regular"/>
                      </a:endParaRPr>
                    </a:p>
                    <a:p>
                      <a:pPr marL="0" marR="0" indent="0" algn="ctr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lang="fr-FR" sz="12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j-lt"/>
                          <a:ea typeface="+mj-ea"/>
                          <a:cs typeface="+mj-cs"/>
                          <a:sym typeface="Source Sans Pro Regular"/>
                        </a:rPr>
                        <a:t>Outils utilisés pour amorcer des échanges avec la communauté </a:t>
                      </a:r>
                    </a:p>
                    <a:p>
                      <a:pPr marL="0" marR="0" lvl="0" indent="0" algn="ctr" defTabSz="21699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lang="fr-FR" sz="12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j-lt"/>
                          <a:ea typeface="+mj-ea"/>
                          <a:cs typeface="+mj-cs"/>
                          <a:sym typeface="Source Sans Pro Regular"/>
                        </a:rPr>
                        <a:t>(il peut y avoir plusieurs outils par activité)  </a:t>
                      </a:r>
                    </a:p>
                    <a:p>
                      <a:pPr marL="0" marR="0" indent="0" algn="ctr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lang="fr-FR" sz="12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j-lt"/>
                          <a:ea typeface="+mj-ea"/>
                          <a:cs typeface="+mj-cs"/>
                          <a:sym typeface="Source Sans Pro Regular"/>
                        </a:rPr>
                        <a:t> 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indent="0" algn="l" defTabSz="21699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2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j-lt"/>
                        <a:ea typeface="+mj-ea"/>
                        <a:cs typeface="+mj-cs"/>
                        <a:sym typeface="Source Sans Pro Regular"/>
                      </a:endParaRPr>
                    </a:p>
                    <a:p>
                      <a:pPr marL="0" marR="0" indent="0" algn="l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2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j-lt"/>
                          <a:ea typeface="+mj-ea"/>
                          <a:cs typeface="+mj-cs"/>
                          <a:sym typeface="Source Sans Pro Regular"/>
                        </a:rPr>
                        <a:t>1  </a:t>
                      </a:r>
                    </a:p>
                    <a:p>
                      <a:pPr marL="0" marR="0" indent="0" algn="l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2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j-lt"/>
                        <a:ea typeface="+mj-ea"/>
                        <a:cs typeface="+mj-cs"/>
                        <a:sym typeface="Source Sans Pro Regular"/>
                      </a:endParaRPr>
                    </a:p>
                    <a:p>
                      <a:pPr marL="0" marR="0" indent="0" algn="l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2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j-lt"/>
                        <a:ea typeface="+mj-ea"/>
                        <a:cs typeface="+mj-cs"/>
                        <a:sym typeface="Source Sans Pro Regular"/>
                      </a:endParaRPr>
                    </a:p>
                    <a:p>
                      <a:pPr marL="0" marR="0" indent="0" algn="l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2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j-lt"/>
                        <a:ea typeface="+mj-ea"/>
                        <a:cs typeface="+mj-cs"/>
                        <a:sym typeface="Source Sans Pro Regular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12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200" b="0" i="0" dirty="0">
                          <a:effectLst/>
                          <a:latin typeface="Source Sans Pro"/>
                        </a:rPr>
                        <a:t>1.  </a:t>
                      </a:r>
                      <a:endParaRPr lang="fr-FR" sz="12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200" b="0" i="0" dirty="0">
                          <a:effectLst/>
                          <a:latin typeface="Source Sans Pro"/>
                        </a:rPr>
                        <a:t>2.  </a:t>
                      </a:r>
                      <a:endParaRPr lang="fr-FR" sz="12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200" b="0" i="0" dirty="0">
                          <a:effectLst/>
                          <a:latin typeface="Source Sans Pro"/>
                        </a:rPr>
                        <a:t>3. </a:t>
                      </a:r>
                      <a:endParaRPr lang="fr-FR" sz="1200" b="0" i="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indent="0" algn="l" defTabSz="21699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2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j-lt"/>
                        <a:ea typeface="+mj-ea"/>
                        <a:cs typeface="+mj-cs"/>
                        <a:sym typeface="Source Sans Pro Regular"/>
                      </a:endParaRPr>
                    </a:p>
                    <a:p>
                      <a:pPr marL="0" marR="0" indent="0" algn="l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2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j-lt"/>
                          <a:ea typeface="+mj-ea"/>
                          <a:cs typeface="+mj-cs"/>
                          <a:sym typeface="Source Sans Pro Regular"/>
                        </a:rPr>
                        <a:t>2  </a:t>
                      </a:r>
                    </a:p>
                    <a:p>
                      <a:pPr marL="0" marR="0" indent="0" algn="l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2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j-lt"/>
                        <a:ea typeface="+mj-ea"/>
                        <a:cs typeface="+mj-cs"/>
                        <a:sym typeface="Source Sans Pro Regular"/>
                      </a:endParaRPr>
                    </a:p>
                    <a:p>
                      <a:pPr marL="0" marR="0" indent="0" algn="l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2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j-lt"/>
                        <a:ea typeface="+mj-ea"/>
                        <a:cs typeface="+mj-cs"/>
                        <a:sym typeface="Source Sans Pro Regular"/>
                      </a:endParaRPr>
                    </a:p>
                    <a:p>
                      <a:pPr marL="0" marR="0" indent="0" algn="l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2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j-lt"/>
                        <a:ea typeface="+mj-ea"/>
                        <a:cs typeface="+mj-cs"/>
                        <a:sym typeface="Source Sans Pro Regular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12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200" b="0" i="0" dirty="0">
                          <a:effectLst/>
                          <a:latin typeface="Source Sans Pro"/>
                        </a:rPr>
                        <a:t>1.  </a:t>
                      </a:r>
                      <a:endParaRPr lang="fr-FR" sz="12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200" b="0" i="0" dirty="0">
                          <a:effectLst/>
                          <a:latin typeface="Source Sans Pro"/>
                        </a:rPr>
                        <a:t>2.  </a:t>
                      </a:r>
                      <a:endParaRPr lang="fr-FR" sz="12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200" b="0" i="0" dirty="0">
                          <a:effectLst/>
                          <a:latin typeface="Source Sans Pro"/>
                        </a:rPr>
                        <a:t>3. </a:t>
                      </a:r>
                      <a:endParaRPr lang="fr-FR" sz="1200" b="0" i="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709077" y="1480916"/>
            <a:ext cx="8222168" cy="4654072"/>
          </a:xfrm>
          <a:prstGeom prst="rect">
            <a:avLst/>
          </a:prstGeom>
        </p:spPr>
        <p:txBody>
          <a:bodyPr/>
          <a:lstStyle/>
          <a:p>
            <a:pPr marL="0" lvl="1" indent="631552" algn="ctr">
              <a:spcBef>
                <a:spcPts val="100"/>
              </a:spcBef>
              <a:buSzTx/>
              <a:buNone/>
              <a:defRPr sz="2400"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>
                <a:solidFill>
                  <a:schemeClr val="accent3"/>
                </a:solidFill>
              </a:rPr>
              <a:t>3</a:t>
            </a:r>
            <a:r>
              <a:rPr lang="fr-FR" b="1" dirty="0">
                <a:solidFill>
                  <a:schemeClr val="accent3"/>
                </a:solidFill>
              </a:rPr>
              <a:t>.</a:t>
            </a:r>
            <a:r>
              <a:rPr b="1" dirty="0">
                <a:solidFill>
                  <a:schemeClr val="accent3"/>
                </a:solidFill>
              </a:rPr>
              <a:t> </a:t>
            </a:r>
            <a:r>
              <a:rPr lang="fr-FR" sz="2400" b="1" dirty="0">
                <a:solidFill>
                  <a:schemeClr val="accent3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rPr>
              <a:t>Identifier les outils à utiliser pour encourager l’engagement communautaire </a:t>
            </a:r>
            <a:r>
              <a:rPr b="1" dirty="0">
                <a:solidFill>
                  <a:schemeClr val="accent3"/>
                </a:solidFill>
              </a:rPr>
              <a:t>(2)</a:t>
            </a:r>
          </a:p>
        </p:txBody>
      </p:sp>
      <p:sp>
        <p:nvSpPr>
          <p:cNvPr id="67" name="Title 1"/>
          <p:cNvSpPr txBox="1">
            <a:spLocks noGrp="1"/>
          </p:cNvSpPr>
          <p:nvPr>
            <p:ph type="title"/>
          </p:nvPr>
        </p:nvSpPr>
        <p:spPr>
          <a:xfrm>
            <a:off x="148856" y="-7546"/>
            <a:ext cx="9649662" cy="64611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1" defTabSz="914400">
              <a:lnSpc>
                <a:spcPct val="100000"/>
              </a:lnSpc>
              <a:defRPr sz="28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sz="2800" b="1" dirty="0"/>
              <a:t>C4 Communication et engagement communautaire </a:t>
            </a:r>
            <a:r>
              <a:rPr b="1" dirty="0"/>
              <a:t>(4)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90246"/>
              </p:ext>
            </p:extLst>
          </p:nvPr>
        </p:nvGraphicFramePr>
        <p:xfrm>
          <a:off x="2058572" y="2598821"/>
          <a:ext cx="8086084" cy="3180018"/>
        </p:xfrm>
        <a:graphic>
          <a:graphicData uri="http://schemas.openxmlformats.org/drawingml/2006/table">
            <a:tbl>
              <a:tblPr/>
              <a:tblGrid>
                <a:gridCol w="27733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127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indent="0" algn="ctr" defTabSz="216990" rtl="0" fontAlgn="ctr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endParaRPr lang="fr-FR" sz="12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j-lt"/>
                        <a:ea typeface="+mj-ea"/>
                        <a:cs typeface="+mj-cs"/>
                        <a:sym typeface="Source Sans Pro Regular"/>
                      </a:endParaRPr>
                    </a:p>
                    <a:p>
                      <a:pPr marL="0" marR="0" indent="0" algn="ctr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lang="fr-FR" sz="12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j-lt"/>
                          <a:ea typeface="+mj-ea"/>
                          <a:cs typeface="+mj-cs"/>
                          <a:sym typeface="Source Sans Pro Regular"/>
                        </a:rPr>
                        <a:t>Difficultés 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16990" rtl="0" fontAlgn="ctr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endParaRPr lang="fr-FR" sz="12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j-lt"/>
                        <a:ea typeface="+mj-ea"/>
                        <a:cs typeface="+mj-cs"/>
                        <a:sym typeface="Source Sans Pro Regular"/>
                      </a:endParaRPr>
                    </a:p>
                    <a:p>
                      <a:pPr marL="0" marR="0" indent="0" algn="ctr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lang="fr-FR" sz="12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j-lt"/>
                          <a:ea typeface="+mj-ea"/>
                          <a:cs typeface="+mj-cs"/>
                          <a:sym typeface="Source Sans Pro Regular"/>
                        </a:rPr>
                        <a:t>Outils utilisés pour amorcer des échanges avec la communauté </a:t>
                      </a:r>
                    </a:p>
                    <a:p>
                      <a:pPr marL="0" marR="0" lvl="0" indent="0" algn="ctr" defTabSz="21699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lang="fr-FR" sz="12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j-lt"/>
                          <a:ea typeface="+mj-ea"/>
                          <a:cs typeface="+mj-cs"/>
                          <a:sym typeface="Source Sans Pro Regular"/>
                        </a:rPr>
                        <a:t>(il peut y avoir plusieurs outils par activité)  </a:t>
                      </a:r>
                    </a:p>
                    <a:p>
                      <a:pPr marL="0" marR="0" indent="0" algn="ctr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lang="fr-FR" sz="12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j-lt"/>
                          <a:ea typeface="+mj-ea"/>
                          <a:cs typeface="+mj-cs"/>
                          <a:sym typeface="Source Sans Pro Regular"/>
                        </a:rPr>
                        <a:t> 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indent="0" algn="l" defTabSz="21699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2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j-lt"/>
                        <a:ea typeface="+mj-ea"/>
                        <a:cs typeface="+mj-cs"/>
                        <a:sym typeface="Source Sans Pro Regular"/>
                      </a:endParaRPr>
                    </a:p>
                    <a:p>
                      <a:pPr marL="0" marR="0" indent="0" algn="l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2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j-lt"/>
                          <a:ea typeface="+mj-ea"/>
                          <a:cs typeface="+mj-cs"/>
                          <a:sym typeface="Source Sans Pro Regular"/>
                        </a:rPr>
                        <a:t>3</a:t>
                      </a:r>
                    </a:p>
                    <a:p>
                      <a:pPr marL="0" marR="0" indent="0" algn="l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2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j-lt"/>
                        <a:ea typeface="+mj-ea"/>
                        <a:cs typeface="+mj-cs"/>
                        <a:sym typeface="Source Sans Pro Regular"/>
                      </a:endParaRPr>
                    </a:p>
                    <a:p>
                      <a:pPr marL="0" marR="0" indent="0" algn="l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2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j-lt"/>
                        <a:ea typeface="+mj-ea"/>
                        <a:cs typeface="+mj-cs"/>
                        <a:sym typeface="Source Sans Pro Regular"/>
                      </a:endParaRPr>
                    </a:p>
                    <a:p>
                      <a:pPr marL="0" marR="0" indent="0" algn="l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2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j-lt"/>
                        <a:ea typeface="+mj-ea"/>
                        <a:cs typeface="+mj-cs"/>
                        <a:sym typeface="Source Sans Pro Regular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12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200" b="0" i="0" dirty="0">
                          <a:effectLst/>
                          <a:latin typeface="Source Sans Pro"/>
                        </a:rPr>
                        <a:t>1.  </a:t>
                      </a:r>
                      <a:endParaRPr lang="fr-FR" sz="12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200" b="0" i="0" dirty="0">
                          <a:effectLst/>
                          <a:latin typeface="Source Sans Pro"/>
                        </a:rPr>
                        <a:t>2.  </a:t>
                      </a:r>
                      <a:endParaRPr lang="fr-FR" sz="12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200" b="0" i="0" dirty="0">
                          <a:effectLst/>
                          <a:latin typeface="Source Sans Pro"/>
                        </a:rPr>
                        <a:t>3. </a:t>
                      </a:r>
                      <a:endParaRPr lang="fr-FR" sz="1200" b="0" i="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indent="0" algn="l" defTabSz="21699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2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j-lt"/>
                        <a:ea typeface="+mj-ea"/>
                        <a:cs typeface="+mj-cs"/>
                        <a:sym typeface="Source Sans Pro Regular"/>
                      </a:endParaRPr>
                    </a:p>
                    <a:p>
                      <a:pPr marL="0" marR="0" indent="0" algn="l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2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j-lt"/>
                          <a:ea typeface="+mj-ea"/>
                          <a:cs typeface="+mj-cs"/>
                          <a:sym typeface="Source Sans Pro Regular"/>
                        </a:rPr>
                        <a:t>4</a:t>
                      </a:r>
                    </a:p>
                    <a:p>
                      <a:pPr marL="0" marR="0" indent="0" algn="l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2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j-lt"/>
                        <a:ea typeface="+mj-ea"/>
                        <a:cs typeface="+mj-cs"/>
                        <a:sym typeface="Source Sans Pro Regular"/>
                      </a:endParaRPr>
                    </a:p>
                    <a:p>
                      <a:pPr marL="0" marR="0" indent="0" algn="l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2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j-lt"/>
                        <a:ea typeface="+mj-ea"/>
                        <a:cs typeface="+mj-cs"/>
                        <a:sym typeface="Source Sans Pro Regular"/>
                      </a:endParaRPr>
                    </a:p>
                    <a:p>
                      <a:pPr marL="0" marR="0" indent="0" algn="l" defTabSz="21699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2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j-lt"/>
                        <a:ea typeface="+mj-ea"/>
                        <a:cs typeface="+mj-cs"/>
                        <a:sym typeface="Source Sans Pro Regular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12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200" b="0" i="0" dirty="0">
                          <a:effectLst/>
                          <a:latin typeface="Source Sans Pro"/>
                        </a:rPr>
                        <a:t>1.  </a:t>
                      </a:r>
                      <a:endParaRPr lang="fr-FR" sz="12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200" b="0" i="0" dirty="0">
                          <a:effectLst/>
                          <a:latin typeface="Source Sans Pro"/>
                        </a:rPr>
                        <a:t>2.  </a:t>
                      </a:r>
                      <a:endParaRPr lang="fr-FR" sz="12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1200" b="0" i="0" dirty="0">
                          <a:effectLst/>
                          <a:latin typeface="Source Sans Pro"/>
                        </a:rPr>
                        <a:t>3. </a:t>
                      </a:r>
                      <a:endParaRPr lang="fr-FR" sz="1200" b="0" i="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7" ma:contentTypeDescription="Create a new document." ma:contentTypeScope="" ma:versionID="8b7ca3fcd0f8a43490d4a1aa6ede037a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1af4ee1692950464feca522641eecc8a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7BC390-B969-4C12-8105-17A7F1FD4820}">
  <ds:schemaRefs>
    <ds:schemaRef ds:uri="http://schemas.microsoft.com/office/2006/metadata/properties"/>
    <ds:schemaRef ds:uri="http://schemas.microsoft.com/office/infopath/2007/PartnerControls"/>
    <ds:schemaRef ds:uri="450f158c-397a-4a9d-b005-a44c92e0fccb"/>
    <ds:schemaRef ds:uri="e2a64997-203d-4655-a595-383c2eb1e865"/>
  </ds:schemaRefs>
</ds:datastoreItem>
</file>

<file path=customXml/itemProps2.xml><?xml version="1.0" encoding="utf-8"?>
<ds:datastoreItem xmlns:ds="http://schemas.openxmlformats.org/officeDocument/2006/customXml" ds:itemID="{3789E323-A53F-426A-87D7-D974EC3BB39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B106542-94E6-432C-9E85-AFEA52592F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a64997-203d-4655-a595-383c2eb1e865"/>
    <ds:schemaRef ds:uri="450f158c-397a-4a9d-b005-a44c92e0fcc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174</Words>
  <Application>Microsoft Office PowerPoint</Application>
  <PresentationFormat>Grand écran</PresentationFormat>
  <Paragraphs>87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RRT_Theme_v3</vt:lpstr>
      <vt:lpstr> Team Name</vt:lpstr>
      <vt:lpstr>C4 Communication et engagement communautaire (1)</vt:lpstr>
      <vt:lpstr>C4 Communication et engagement communautaire (2)</vt:lpstr>
      <vt:lpstr>C4 Communication et engagement communautaire (3)</vt:lpstr>
      <vt:lpstr>C4 Communication et engagement communautaire (4)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Team Name</dc:title>
  <dc:creator>Szilvia Horváth</dc:creator>
  <cp:lastModifiedBy>Hind</cp:lastModifiedBy>
  <cp:revision>12</cp:revision>
  <dcterms:modified xsi:type="dcterms:W3CDTF">2023-07-24T21:37:11Z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Order">
    <vt:r8>141900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riggerFlowInfo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MediaServiceImageTags">
    <vt:lpwstr/>
  </property>
</Properties>
</file>